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hyRBcH3y46bd8PYtBBC4jgQ8Ly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63f5021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0463f502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141488d7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0141488d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41488d7d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0141488d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6" name="Google Shape;6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논문 리뷰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75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" sz="3866">
                <a:latin typeface="Arial"/>
                <a:ea typeface="Arial"/>
                <a:cs typeface="Arial"/>
                <a:sym typeface="Arial"/>
              </a:rPr>
              <a:t>An overview of deep learning in medical imaging focusing on MRI</a:t>
            </a:r>
            <a:endParaRPr sz="302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452" y="31803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2019116247 이새봄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6076325" y="4043025"/>
            <a:ext cx="26937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1" i="0" lang="ko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발표일시 : 2021.11.25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Font typeface="Arial"/>
              <a:buNone/>
            </a:pPr>
            <a:r>
              <a:rPr b="1" i="0" lang="ko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발표장소 : 공대 7호관 323호</a:t>
            </a:r>
            <a:endParaRPr b="1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729450" y="1318650"/>
            <a:ext cx="817977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DR: 3. Training -&gt; Result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936" y="2068084"/>
            <a:ext cx="4743100" cy="267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719" y="1853850"/>
            <a:ext cx="3736503" cy="13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3563" y="3188624"/>
            <a:ext cx="2390131" cy="165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729450" y="1318650"/>
            <a:ext cx="817977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 Tutorial-2 Lung Nodule (폐 결절)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892" y="2398755"/>
            <a:ext cx="2266435" cy="226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3954163" y="2704875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폐에서 작은 조직 덩어리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CT상에서 동그란, 작은 그린자로 나타남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약 0.2 인치 (5 millimeters) ~1.2 인치 (30 millimeters)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항상 악성은 아니지만, 모니터링을 필요로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2875" y="2019866"/>
            <a:ext cx="5772922" cy="2625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Lung nodule: input,output and method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656" y="2074390"/>
            <a:ext cx="5886688" cy="273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Lung nodule: 1. Normalize( Hounsfield Scale)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267" y="1877848"/>
            <a:ext cx="2555403" cy="284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1"/>
          <p:cNvSpPr txBox="1"/>
          <p:nvPr/>
        </p:nvSpPr>
        <p:spPr>
          <a:xfrm>
            <a:off x="4572000" y="2407449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Hounsfield Scale로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0~1로 정규화함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Lung nodule: 2. Extracting Small 3D CUBE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44350" l="34844" r="18082" t="-1809"/>
          <a:stretch/>
        </p:blipFill>
        <p:spPr>
          <a:xfrm>
            <a:off x="420130" y="2134776"/>
            <a:ext cx="3898541" cy="220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/>
          <p:nvPr/>
        </p:nvSpPr>
        <p:spPr>
          <a:xfrm>
            <a:off x="4453003" y="2571750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전체 CT scan은 GPU memory에 너무 큼 -&gt; 작은 3D cube영상으로 데이터셋 처리 필요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Positive samples -&gt; lung nodule 주변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negative sample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-랜덤으로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-lung nodule 피해서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Lung nodule: 3. Train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81" y="2033348"/>
            <a:ext cx="4912616" cy="251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2706" y="2037480"/>
            <a:ext cx="3586516" cy="125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4313" y="1542187"/>
            <a:ext cx="58388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 code Chest X-ray vs Abd X-ray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548" y="1991636"/>
            <a:ext cx="2554396" cy="296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935" y="2350198"/>
            <a:ext cx="3465065" cy="187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3.1 From image acquisition to image registration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359" y="2174961"/>
            <a:ext cx="7179665" cy="212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1. Data acquisition and image reconstruction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858032" y="2252380"/>
            <a:ext cx="725883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ko" sz="20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CNN, RNN 기반의 image reconstruction method 관련 연구 증가!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ko" sz="20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CRNN -&gt; for dynamic MR image reconstruction은 좋은 quality의 심장 MR image를 재건할 수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ko" sz="20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Data augmentation이 사용된다(데이터 증강)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type="title"/>
          </p:nvPr>
        </p:nvSpPr>
        <p:spPr>
          <a:xfrm>
            <a:off x="310062" y="1318650"/>
            <a:ext cx="8986337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 1. Data acquisition and image reconstruction:</a:t>
            </a:r>
            <a:r>
              <a:rPr b="0" i="0" lang="ko" sz="2800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2000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625" y="1853850"/>
            <a:ext cx="4112001" cy="3009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 txBox="1"/>
          <p:nvPr/>
        </p:nvSpPr>
        <p:spPr>
          <a:xfrm>
            <a:off x="420130" y="2389050"/>
            <a:ext cx="4657406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-데이터 셋이 너무 적으면, Overfitting의 문제가 심하고 학습이 제대로 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-적은 양의 데이터를 바탕으로 다양한 알고리즘을 통해 데이터의 양을 늘리는 기술</a:t>
            </a: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-variation의 invariant하게 된다!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63f50213_0_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Index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0463f50213_0_5"/>
          <p:cNvSpPr txBox="1"/>
          <p:nvPr>
            <p:ph idx="2" type="body"/>
          </p:nvPr>
        </p:nvSpPr>
        <p:spPr>
          <a:xfrm>
            <a:off x="4720684" y="1352625"/>
            <a:ext cx="4304370" cy="32565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3.1 From image acquisition to image registration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1 Data acquisition and image reconstruction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2 Quantitative parameter – QSM, MRF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3 image restoration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4 image super-resolution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5 image synthesis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6 image registration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4. open science and reproducible research in machine learning for medical imaging</a:t>
            </a:r>
            <a:endParaRPr/>
          </a:p>
          <a:p>
            <a:pPr indent="-2159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1590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2 Quantitative parameters - QSM and MR fingerprinting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30414" y="1935897"/>
            <a:ext cx="82788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valued data로부터 정량적 조직 parameter의 평가를 통해 deep learning의 발전이 가능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744" y="2325721"/>
            <a:ext cx="218557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931" y="2325721"/>
            <a:ext cx="28575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 Image restoration 복원(denoising, artifact detection)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716100" y="1958612"/>
            <a:ext cx="78971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영상에 noise가 많거나, low resolution이거나, 카메라가 흔들려서 Blurred된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371151"/>
            <a:ext cx="3860932" cy="124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1101" y="3611698"/>
            <a:ext cx="3522729" cy="126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610898" y="3289651"/>
            <a:ext cx="37390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가장 기본적인 noise 제거 방법은 low pass filter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420130" y="1384443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 Image restoration 복원(denoising, artifact detection)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494018" y="2794790"/>
            <a:ext cx="3855900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0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Non-local means filter</a:t>
            </a:r>
            <a:endParaRPr b="0" i="0" sz="20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:denoising 시킬 픽셀 주변의 patch와 또 다른 영역의 patch를 비교해서 유사성이 높은 patch가 높은 가중치를 갖는 weighted average방법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918" y="2571750"/>
            <a:ext cx="4401664" cy="21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4 Image super-resolution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20130" y="2389050"/>
            <a:ext cx="45720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저해상도의 이미지를 고해상도로 바꾸는 image 문제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-&gt; ill-posed problem</a:t>
            </a:r>
            <a:endParaRPr/>
          </a:p>
          <a:p>
            <a:pPr indent="-285750" lvl="2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저해상도 이미지를 고해상도로 복원할 때 정답이 단 1개만 존재하지 않음!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3589" y="1984844"/>
            <a:ext cx="3945633" cy="24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4 Image super-resolution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325677" y="2392467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30" y="2211313"/>
            <a:ext cx="3995737" cy="186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1589" y="2123188"/>
            <a:ext cx="4056734" cy="195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4 Image super-resolution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25677" y="2392467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633071" y="2043700"/>
            <a:ext cx="81852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저해상도 image라는 것은 pixel 수가 적다는 것이므로, 결국 super resolution에서 중요하게 다뤄야 할 문제는 작은 input size를 어떻게 큰 output으로 변환할 것인가?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59" y="2743303"/>
            <a:ext cx="3937982" cy="180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260" y="2842842"/>
            <a:ext cx="4121062" cy="163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1151" y="1673571"/>
            <a:ext cx="6357344" cy="279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4 Image super-resolution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86185" y="2171640"/>
            <a:ext cx="832303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interpolation방식과 Learning-based방식</a:t>
            </a:r>
            <a:endParaRPr b="0" i="0" sz="18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interpolation -&gt; 주변의 pixel을 가지고 커진 size의 빈공간을 채움</a:t>
            </a: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Learning-based -&gt; Upsampling이 가능한 Layer를 활용해서 upsampling parameter를 학습하는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586185" y="3740586"/>
            <a:ext cx="35474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 interpolation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Bilinear interpolation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Bicubic interpolation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5010413" y="3740586"/>
            <a:ext cx="35474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 convolution Layerr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 pixel convolution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4 Image super-resolution: 고해상도 이미지 변환 평가 지표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86185" y="2212433"/>
            <a:ext cx="832303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PSNR -&gt; 압축된 영상의 화질에 대한 손실정보를 평가, but PSNR 값이 유사하더라도 화질의 차이가 있을 수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SSIM -&gt; 인간이 이미지를 어떻게 보는지에 착안하여 만들어진 지표로 이미지의 구조정보가 얼마나 유사한가를 평가하는 지표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4 Image super-resolution: 문제를 해결하는 딥러닝 모델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86185" y="2212433"/>
            <a:ext cx="832303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SRCNN: Image Super Resolution 문제에 최초로 딥러닝을 적용한 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SAN: 단순 convolution 연산만을 활용하는 것 뿐만 아니라 더 나아가 여러가지 모듈을 결합해 적용한 모델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5 Image synthesis(이미지 합성)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420130" y="2364172"/>
            <a:ext cx="491595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-MRI에서 이미지 합성은 new parametric images 나 tissue contarst를 도출하는 기법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-정량적 영상과 팬텀 개발과 관련있다.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phantom?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MRI와 CT와 같은 의료영상기기의 성능을 평가하기 위한 도구, 인체 대신 장비에 삽입돼 측정의 기준을 잡아준다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MRI 정도관리와 MRI 유지보수에 사용!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5510" y="1644825"/>
            <a:ext cx="2468360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141488d7d_0_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 Deep learning, medical imaging and MRI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0141488d7d_0_6"/>
          <p:cNvSpPr txBox="1"/>
          <p:nvPr/>
        </p:nvSpPr>
        <p:spPr>
          <a:xfrm>
            <a:off x="729450" y="2094696"/>
            <a:ext cx="709487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MRI에서 gadolinium dose를 줄이는데 돕는다(이미지 quality 손상 없이+contrast 향상)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 신경외과 영상 치료요법에서 쓰임, 공초점 레이저 현미경 검사를 딥러닝 모델과 합침 -&gt; 수술 중 즉석에서 중심소엽성 폐기종 진단에 쓰임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0141488d7d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769" y="3289649"/>
            <a:ext cx="4424234" cy="155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5 Image synthesis(이미지 합성)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682668" y="2249868"/>
            <a:ext cx="752188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딥러닝 기법의 photo-realistic image synthesis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biological image synthesis, text to image synthesis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generate synthetic abnormal MRI images -&gt; 불균등한 영상 데이터셋에 대해, 병리학적 소견 -&gt; data augmentation, anonymization tool 로써의 역할을 한다!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unsupervised synthesis of T1-weighted brain MRI (GAN사용)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6 Image registration(영상 정합)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30" y="2323844"/>
            <a:ext cx="3857460" cy="193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461087" y="2020534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 공간 좌표가 서로 다른 영상에서 연관관계를 쉽게 파악하기 위하여 동일 좌표계로 정렬하는 것으로 서로 맵핑되는 기하학적 변환을 찾는 과정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4461087" y="3289650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의료영상 처리에서 환부의 영상을 시간에 따라 비교하거나, 정상인 조직의 영상과 비교하기 위해서는 호흡 등의 변형을 보정하기 위해 탄성정합을 요구한다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6 Image registration(영상 정합)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563671" y="1950823"/>
            <a:ext cx="858032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MRI에서 영상 정합은 중요하다!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-왜? -&gt; multiparametric 정보인 tissue imformation이 공간상에서 정보가 모아질때, 더 적은 acquisition time, 높은 spatial resolution을 요구하기 때문에!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전통적으로는 영상정합의 과제를 이분법으로 나누었다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-intravs inter-modality, intra vs inter-subject, rigid vs deformable, geometry-based vs intensity - based, prospective vs retrospective 등등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발전해서 다양한 장기들에 적용해봄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 최근, 정확도와 속도 개선을 위해 딥러닝 방법이 영상 정합에 적용된다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420130" y="1318650"/>
            <a:ext cx="848909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Open science and reproducible research in machine learning for medical imaging</a:t>
            </a:r>
            <a:br>
              <a:rPr b="1" i="0" lang="ko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762000" y="2489432"/>
            <a:ext cx="74168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peer-review process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but 대부분의 머신러닝 논문이 pre-print로써만 이용 가능했다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peer review를 거치지 않는 것은 단점이 있지만, 연구자들이 코드와 데이터를 공유하려는 의지를 통해 완화된다.</a:t>
            </a:r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2235200" y="2387600"/>
            <a:ext cx="4622800" cy="1587500"/>
          </a:xfrm>
          <a:prstGeom prst="rect">
            <a:avLst/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 machine learning을 접하고싶다면?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data -&gt; arXive preprint -&gt; github implementation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141488d7d_0_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 Tutorial </a:t>
            </a:r>
            <a:r>
              <a:rPr lang="ko" sz="1600">
                <a:solidFill>
                  <a:srgbClr val="343A40"/>
                </a:solidFill>
                <a:latin typeface="Arial"/>
                <a:ea typeface="Arial"/>
                <a:cs typeface="Arial"/>
                <a:sym typeface="Arial"/>
              </a:rPr>
              <a:t>(M</a:t>
            </a:r>
            <a:r>
              <a:rPr b="1" i="0" lang="ko" sz="1600">
                <a:solidFill>
                  <a:srgbClr val="343A40"/>
                </a:solidFill>
                <a:latin typeface="Arial"/>
                <a:ea typeface="Arial"/>
                <a:cs typeface="Arial"/>
                <a:sym typeface="Arial"/>
              </a:rPr>
              <a:t>edical image processing using Microsoft Deep Learning Framework(CNTK))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0141488d7d_0_47"/>
          <p:cNvSpPr txBox="1"/>
          <p:nvPr/>
        </p:nvSpPr>
        <p:spPr>
          <a:xfrm>
            <a:off x="914400" y="2024389"/>
            <a:ext cx="66355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Retina image와 Lung CT에 대해서 딥러닝을 적용해 보자!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0141488d7d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940" y="2502705"/>
            <a:ext cx="5152768" cy="233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367929" y="1334027"/>
            <a:ext cx="8575417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3. Tutorial-1 Diabetic Retinopathy Detection(당뇨망막병증)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165239" y="2066600"/>
            <a:ext cx="69565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Diabetic Retinopathy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571750"/>
            <a:ext cx="3741238" cy="164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4819336" y="2920319"/>
            <a:ext cx="479314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당뇨병 환자들에게 흔한 눈병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고혈당 수준은 망막 혈관에 피해를 준다!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흐린 시야와 시각 손해를 유발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729450" y="1318650"/>
            <a:ext cx="817977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DR: Severity Scale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612" y="2127550"/>
            <a:ext cx="51339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729450" y="1318650"/>
            <a:ext cx="817977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DR: input, output and method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2054233"/>
            <a:ext cx="7547147" cy="228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661717" y="1420250"/>
            <a:ext cx="817977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DR: 1. preprocess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28" y="2289082"/>
            <a:ext cx="4150970" cy="16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4504267" y="2673350"/>
            <a:ext cx="4572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Crop and resize to 512x512(cv2.resize)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Subtract local average(cv2.GaussianBlur, cv2.addWeighted)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729450" y="1318650"/>
            <a:ext cx="8179772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Tutorial- DR: 2. Data Augmentation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9202" y="2084992"/>
            <a:ext cx="50292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2001594" y="3878200"/>
            <a:ext cx="522710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Deep learning은 genaralization ablity를 위한 큰 데이터셋을 요구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"Augment" images transformation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-EX: Rotate, Flip, Scale(Zoom), etc</a:t>
            </a:r>
            <a:b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1400" u="none" cap="none" strike="noStrike">
                <a:solidFill>
                  <a:srgbClr val="222426"/>
                </a:solidFill>
                <a:latin typeface="Arial"/>
                <a:ea typeface="Arial"/>
                <a:cs typeface="Arial"/>
                <a:sym typeface="Arial"/>
              </a:rPr>
              <a:t>-transformation을 거치면, 이 변환들에 대해서 invariant</a:t>
            </a:r>
            <a:endParaRPr b="0" i="0" sz="1400" u="none" cap="none" strike="noStrike">
              <a:solidFill>
                <a:srgbClr val="2224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